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71" r:id="rId9"/>
    <p:sldId id="270" r:id="rId10"/>
    <p:sldId id="272" r:id="rId11"/>
    <p:sldId id="273" r:id="rId12"/>
    <p:sldId id="274" r:id="rId13"/>
    <p:sldId id="280" r:id="rId14"/>
    <p:sldId id="275" r:id="rId15"/>
    <p:sldId id="276" r:id="rId16"/>
    <p:sldId id="278" r:id="rId1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04F"/>
    <a:srgbClr val="115472"/>
    <a:srgbClr val="F8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12FEF-527D-4D6D-B5AF-DBE2CB8E0654}" v="1" dt="2024-11-20T04:10:4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Boyes" userId="410e4464-ebe8-4f90-86a4-52910cb4c22c" providerId="ADAL" clId="{00E12FEF-527D-4D6D-B5AF-DBE2CB8E0654}"/>
    <pc:docChg chg="custSel addSld delSld modSld">
      <pc:chgData name="Gillian Boyes" userId="410e4464-ebe8-4f90-86a4-52910cb4c22c" providerId="ADAL" clId="{00E12FEF-527D-4D6D-B5AF-DBE2CB8E0654}" dt="2025-01-31T03:10:57.141" v="421" actId="1076"/>
      <pc:docMkLst>
        <pc:docMk/>
      </pc:docMkLst>
      <pc:sldChg chg="new del">
        <pc:chgData name="Gillian Boyes" userId="410e4464-ebe8-4f90-86a4-52910cb4c22c" providerId="ADAL" clId="{00E12FEF-527D-4D6D-B5AF-DBE2CB8E0654}" dt="2024-11-20T04:10:42.973" v="2" actId="47"/>
        <pc:sldMkLst>
          <pc:docMk/>
          <pc:sldMk cId="3751670396" sldId="279"/>
        </pc:sldMkLst>
      </pc:sldChg>
      <pc:sldChg chg="addSp delSp modSp add mod">
        <pc:chgData name="Gillian Boyes" userId="410e4464-ebe8-4f90-86a4-52910cb4c22c" providerId="ADAL" clId="{00E12FEF-527D-4D6D-B5AF-DBE2CB8E0654}" dt="2025-01-31T03:10:57.141" v="421" actId="1076"/>
        <pc:sldMkLst>
          <pc:docMk/>
          <pc:sldMk cId="2690900836" sldId="280"/>
        </pc:sldMkLst>
        <pc:spChg chg="mod">
          <ac:chgData name="Gillian Boyes" userId="410e4464-ebe8-4f90-86a4-52910cb4c22c" providerId="ADAL" clId="{00E12FEF-527D-4D6D-B5AF-DBE2CB8E0654}" dt="2025-01-31T02:57:58.400" v="285" actId="20577"/>
          <ac:spMkLst>
            <pc:docMk/>
            <pc:sldMk cId="2690900836" sldId="280"/>
            <ac:spMk id="5" creationId="{9F8428F8-8BE0-15AF-20C6-5900D96F736B}"/>
          </ac:spMkLst>
        </pc:spChg>
        <pc:spChg chg="add mod">
          <ac:chgData name="Gillian Boyes" userId="410e4464-ebe8-4f90-86a4-52910cb4c22c" providerId="ADAL" clId="{00E12FEF-527D-4D6D-B5AF-DBE2CB8E0654}" dt="2025-01-31T03:10:50.875" v="420" actId="2711"/>
          <ac:spMkLst>
            <pc:docMk/>
            <pc:sldMk cId="2690900836" sldId="280"/>
            <ac:spMk id="6" creationId="{74760DDE-EFCB-70DC-A4B0-7B6894EAD36A}"/>
          </ac:spMkLst>
        </pc:spChg>
        <pc:spChg chg="del mod">
          <ac:chgData name="Gillian Boyes" userId="410e4464-ebe8-4f90-86a4-52910cb4c22c" providerId="ADAL" clId="{00E12FEF-527D-4D6D-B5AF-DBE2CB8E0654}" dt="2025-01-31T02:53:59.053" v="228" actId="478"/>
          <ac:spMkLst>
            <pc:docMk/>
            <pc:sldMk cId="2690900836" sldId="280"/>
            <ac:spMk id="6" creationId="{B15E0971-845A-1C53-3ED7-D369E1FAE7E9}"/>
          </ac:spMkLst>
        </pc:spChg>
        <pc:spChg chg="add del mod">
          <ac:chgData name="Gillian Boyes" userId="410e4464-ebe8-4f90-86a4-52910cb4c22c" providerId="ADAL" clId="{00E12FEF-527D-4D6D-B5AF-DBE2CB8E0654}" dt="2025-01-31T03:08:28.651" v="409" actId="478"/>
          <ac:spMkLst>
            <pc:docMk/>
            <pc:sldMk cId="2690900836" sldId="280"/>
            <ac:spMk id="7" creationId="{786D8768-BAB3-F5FC-55A9-1966E4315728}"/>
          </ac:spMkLst>
        </pc:spChg>
        <pc:spChg chg="add mod">
          <ac:chgData name="Gillian Boyes" userId="410e4464-ebe8-4f90-86a4-52910cb4c22c" providerId="ADAL" clId="{00E12FEF-527D-4D6D-B5AF-DBE2CB8E0654}" dt="2025-01-31T03:10:57.141" v="421" actId="1076"/>
          <ac:spMkLst>
            <pc:docMk/>
            <pc:sldMk cId="2690900836" sldId="280"/>
            <ac:spMk id="12" creationId="{380783C8-ED28-976E-E2E1-5E4179378AD0}"/>
          </ac:spMkLst>
        </pc:spChg>
        <pc:spChg chg="add mod">
          <ac:chgData name="Gillian Boyes" userId="410e4464-ebe8-4f90-86a4-52910cb4c22c" providerId="ADAL" clId="{00E12FEF-527D-4D6D-B5AF-DBE2CB8E0654}" dt="2025-01-31T03:04:45.982" v="400" actId="2711"/>
          <ac:spMkLst>
            <pc:docMk/>
            <pc:sldMk cId="2690900836" sldId="280"/>
            <ac:spMk id="14" creationId="{9C9CC147-68A0-9551-5C70-51E701C99DE7}"/>
          </ac:spMkLst>
        </pc:spChg>
        <pc:spChg chg="add mod">
          <ac:chgData name="Gillian Boyes" userId="410e4464-ebe8-4f90-86a4-52910cb4c22c" providerId="ADAL" clId="{00E12FEF-527D-4D6D-B5AF-DBE2CB8E0654}" dt="2025-01-31T03:04:55.119" v="401" actId="2711"/>
          <ac:spMkLst>
            <pc:docMk/>
            <pc:sldMk cId="2690900836" sldId="280"/>
            <ac:spMk id="16" creationId="{729A6A4C-E5E8-B9B5-AEBE-517C6D35EDBB}"/>
          </ac:spMkLst>
        </pc:spChg>
        <pc:spChg chg="add mod">
          <ac:chgData name="Gillian Boyes" userId="410e4464-ebe8-4f90-86a4-52910cb4c22c" providerId="ADAL" clId="{00E12FEF-527D-4D6D-B5AF-DBE2CB8E0654}" dt="2025-01-31T03:05:04.662" v="403" actId="14100"/>
          <ac:spMkLst>
            <pc:docMk/>
            <pc:sldMk cId="2690900836" sldId="280"/>
            <ac:spMk id="18" creationId="{07CDACB3-7944-7CAB-1D39-7474E34F141D}"/>
          </ac:spMkLst>
        </pc:spChg>
        <pc:spChg chg="add mod">
          <ac:chgData name="Gillian Boyes" userId="410e4464-ebe8-4f90-86a4-52910cb4c22c" providerId="ADAL" clId="{00E12FEF-527D-4D6D-B5AF-DBE2CB8E0654}" dt="2025-01-31T03:05:55.603" v="406" actId="20577"/>
          <ac:spMkLst>
            <pc:docMk/>
            <pc:sldMk cId="2690900836" sldId="280"/>
            <ac:spMk id="20" creationId="{E6EC5007-7190-9EB3-E0AC-07F0A7AA2E15}"/>
          </ac:spMkLst>
        </pc:spChg>
        <pc:spChg chg="add del mod">
          <ac:chgData name="Gillian Boyes" userId="410e4464-ebe8-4f90-86a4-52910cb4c22c" providerId="ADAL" clId="{00E12FEF-527D-4D6D-B5AF-DBE2CB8E0654}" dt="2025-01-31T03:10:27.657" v="415" actId="478"/>
          <ac:spMkLst>
            <pc:docMk/>
            <pc:sldMk cId="2690900836" sldId="280"/>
            <ac:spMk id="22" creationId="{828474E9-8509-45F2-E9EF-CCA2F94EC7A7}"/>
          </ac:spMkLst>
        </pc:spChg>
        <pc:graphicFrameChg chg="del">
          <ac:chgData name="Gillian Boyes" userId="410e4464-ebe8-4f90-86a4-52910cb4c22c" providerId="ADAL" clId="{00E12FEF-527D-4D6D-B5AF-DBE2CB8E0654}" dt="2024-11-20T04:10:49.268" v="3" actId="478"/>
          <ac:graphicFrameMkLst>
            <pc:docMk/>
            <pc:sldMk cId="2690900836" sldId="280"/>
            <ac:graphicFrameMk id="7" creationId="{DA3CEFE0-7471-49F1-A2B9-484981139D6A}"/>
          </ac:graphicFrameMkLst>
        </pc:graphicFrameChg>
      </pc:sldChg>
    </pc:docChg>
  </pc:docChgLst>
  <pc:docChgLst>
    <pc:chgData name="Katrina King" userId="e2ab4202-4c3c-4074-8710-952decd13839" providerId="ADAL" clId="{26993D91-6B07-4C45-A462-3BC452DB0F0F}"/>
    <pc:docChg chg="custSel modSld">
      <pc:chgData name="Katrina King" userId="e2ab4202-4c3c-4074-8710-952decd13839" providerId="ADAL" clId="{26993D91-6B07-4C45-A462-3BC452DB0F0F}" dt="2024-11-20T21:10:51.209" v="2" actId="313"/>
      <pc:docMkLst>
        <pc:docMk/>
      </pc:docMkLst>
      <pc:sldChg chg="modSp mod">
        <pc:chgData name="Katrina King" userId="e2ab4202-4c3c-4074-8710-952decd13839" providerId="ADAL" clId="{26993D91-6B07-4C45-A462-3BC452DB0F0F}" dt="2024-11-20T21:10:51.209" v="2" actId="313"/>
        <pc:sldMkLst>
          <pc:docMk/>
          <pc:sldMk cId="1684468369" sldId="257"/>
        </pc:sldMkLst>
        <pc:spChg chg="mod">
          <ac:chgData name="Katrina King" userId="e2ab4202-4c3c-4074-8710-952decd13839" providerId="ADAL" clId="{26993D91-6B07-4C45-A462-3BC452DB0F0F}" dt="2024-11-20T21:10:51.209" v="2" actId="313"/>
          <ac:spMkLst>
            <pc:docMk/>
            <pc:sldMk cId="1684468369" sldId="257"/>
            <ac:spMk id="9" creationId="{2A186FDD-4465-F352-F685-61D63B97F0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6b12ef0313f90a/Documents/Marble%20Ltd/Grief%20Centre/National%20Grief%20Survey/Results/Grief%20Study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Loss</a:t>
            </a:r>
            <a:r>
              <a:rPr lang="en-NZ" baseline="0" dirty="0"/>
              <a:t> event e</a:t>
            </a:r>
            <a:r>
              <a:rPr lang="en-NZ" dirty="0"/>
              <a:t>xperienced in last 2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'Loss event'!$C$21:$C$33</c:f>
              <c:strCache>
                <c:ptCount val="13"/>
                <c:pt idx="0">
                  <c:v>No loss event last 2 yrs/Did not answer</c:v>
                </c:pt>
                <c:pt idx="1">
                  <c:v>Loss of a business</c:v>
                </c:pt>
                <c:pt idx="2">
                  <c:v>Developed life limiting illness </c:v>
                </c:pt>
                <c:pt idx="3">
                  <c:v>Loss of physical attribute </c:v>
                </c:pt>
                <c:pt idx="4">
                  <c:v>Family member loss of a job</c:v>
                </c:pt>
                <c:pt idx="5">
                  <c:v>Significant geo move</c:v>
                </c:pt>
                <c:pt idx="6">
                  <c:v>Public death someone  didn’t know </c:v>
                </c:pt>
                <c:pt idx="7">
                  <c:v>Loss of a job/sig income myself</c:v>
                </c:pt>
                <c:pt idx="8">
                  <c:v>Family /friend developed life limiting illness </c:v>
                </c:pt>
                <c:pt idx="9">
                  <c:v>Loss of a relationship </c:v>
                </c:pt>
                <c:pt idx="10">
                  <c:v>Death of pet</c:v>
                </c:pt>
                <c:pt idx="11">
                  <c:v>Death of friend</c:v>
                </c:pt>
                <c:pt idx="12">
                  <c:v>Death of family member</c:v>
                </c:pt>
              </c:strCache>
            </c:strRef>
          </c:cat>
          <c:val>
            <c:numRef>
              <c:f>'Loss event'!$D$21:$D$33</c:f>
              <c:numCache>
                <c:formatCode>0%</c:formatCode>
                <c:ptCount val="13"/>
                <c:pt idx="0">
                  <c:v>0.12</c:v>
                </c:pt>
                <c:pt idx="1">
                  <c:v>2.64E-2</c:v>
                </c:pt>
                <c:pt idx="2">
                  <c:v>3.5200000000000002E-2</c:v>
                </c:pt>
                <c:pt idx="3">
                  <c:v>5.28E-2</c:v>
                </c:pt>
                <c:pt idx="4">
                  <c:v>9.6799999999999997E-2</c:v>
                </c:pt>
                <c:pt idx="5">
                  <c:v>0.1056</c:v>
                </c:pt>
                <c:pt idx="6">
                  <c:v>0.14960000000000001</c:v>
                </c:pt>
                <c:pt idx="7">
                  <c:v>0.15839999999999999</c:v>
                </c:pt>
                <c:pt idx="8">
                  <c:v>0.15839999999999999</c:v>
                </c:pt>
                <c:pt idx="9">
                  <c:v>0.22</c:v>
                </c:pt>
                <c:pt idx="10">
                  <c:v>0.26400000000000001</c:v>
                </c:pt>
                <c:pt idx="11">
                  <c:v>0.29039999999999999</c:v>
                </c:pt>
                <c:pt idx="12">
                  <c:v>0.45760000000000001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8-4653-B636-657D050EA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660464"/>
        <c:axId val="169658064"/>
      </c:barChart>
      <c:catAx>
        <c:axId val="16966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58064"/>
        <c:crosses val="autoZero"/>
        <c:auto val="1"/>
        <c:lblAlgn val="ctr"/>
        <c:lblOffset val="100"/>
        <c:noMultiLvlLbl val="0"/>
      </c:catAx>
      <c:valAx>
        <c:axId val="169658064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604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Attended</a:t>
            </a:r>
            <a:r>
              <a:rPr lang="en-US" baseline="0" dirty="0"/>
              <a:t> funeral/tangihanga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attendance!$C$25:$C$29</c:f>
              <c:strCache>
                <c:ptCount val="5"/>
                <c:pt idx="0">
                  <c:v>No loss event last 2 yrs/Did not answer</c:v>
                </c:pt>
                <c:pt idx="1">
                  <c:v>Not attended funeral</c:v>
                </c:pt>
                <c:pt idx="2">
                  <c:v>Watched later via online</c:v>
                </c:pt>
                <c:pt idx="3">
                  <c:v>Watched live via online</c:v>
                </c:pt>
                <c:pt idx="4">
                  <c:v>In person</c:v>
                </c:pt>
              </c:strCache>
            </c:strRef>
          </c:cat>
          <c:val>
            <c:numRef>
              <c:f>attendance!$D$25:$D$29</c:f>
              <c:numCache>
                <c:formatCode>0%</c:formatCode>
                <c:ptCount val="5"/>
                <c:pt idx="0">
                  <c:v>0.12</c:v>
                </c:pt>
                <c:pt idx="1">
                  <c:v>0.29039999999999999</c:v>
                </c:pt>
                <c:pt idx="2">
                  <c:v>5.28E-2</c:v>
                </c:pt>
                <c:pt idx="3">
                  <c:v>0.16720000000000002</c:v>
                </c:pt>
                <c:pt idx="4">
                  <c:v>0.49280000000000007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59F-ABBA-88363C02C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793824"/>
        <c:axId val="173791904"/>
      </c:barChart>
      <c:catAx>
        <c:axId val="17379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91904"/>
        <c:crosses val="autoZero"/>
        <c:auto val="1"/>
        <c:lblAlgn val="ctr"/>
        <c:lblOffset val="100"/>
        <c:noMultiLvlLbl val="0"/>
      </c:catAx>
      <c:valAx>
        <c:axId val="17379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9382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Funeral/tangihanga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'benefits funeral'!$C$18:$C$30</c:f>
              <c:strCache>
                <c:ptCount val="13"/>
                <c:pt idx="0">
                  <c:v>No loss event last 2 yrs/Did not answer</c:v>
                </c:pt>
                <c:pt idx="1">
                  <c:v>Oopportunity to show cultural respect</c:v>
                </c:pt>
                <c:pt idx="2">
                  <c:v>Learn things about the person that you didn't know</c:v>
                </c:pt>
                <c:pt idx="3">
                  <c:v>Reflect on our lives and what's important</c:v>
                </c:pt>
                <c:pt idx="4">
                  <c:v>See friends and family you haven't  in a while</c:v>
                </c:pt>
                <c:pt idx="5">
                  <c:v>Help mourn  begin our grief journey</c:v>
                </c:pt>
                <c:pt idx="6">
                  <c:v>Give others  opportunity to say  goodbyes </c:v>
                </c:pt>
                <c:pt idx="7">
                  <c:v>Tell stories about their life</c:v>
                </c:pt>
                <c:pt idx="8">
                  <c:v>Be together and give support </c:v>
                </c:pt>
                <c:pt idx="9">
                  <c:v>Show respect to person who has died</c:v>
                </c:pt>
                <c:pt idx="10">
                  <c:v>Celebrate the person and their legacy</c:v>
                </c:pt>
                <c:pt idx="11">
                  <c:v>Pause and reflect on  person's life</c:v>
                </c:pt>
                <c:pt idx="12">
                  <c:v>Chance to say a proper farewell </c:v>
                </c:pt>
              </c:strCache>
            </c:strRef>
          </c:cat>
          <c:val>
            <c:numRef>
              <c:f>'benefits funeral'!$D$18:$D$30</c:f>
              <c:numCache>
                <c:formatCode>0%</c:formatCode>
                <c:ptCount val="13"/>
                <c:pt idx="0">
                  <c:v>0.12</c:v>
                </c:pt>
                <c:pt idx="1">
                  <c:v>0.308</c:v>
                </c:pt>
                <c:pt idx="2">
                  <c:v>0.34320000000000001</c:v>
                </c:pt>
                <c:pt idx="3">
                  <c:v>0.34320000000000001</c:v>
                </c:pt>
                <c:pt idx="4">
                  <c:v>0.36079999999999995</c:v>
                </c:pt>
                <c:pt idx="5">
                  <c:v>0.50159999999999993</c:v>
                </c:pt>
                <c:pt idx="6">
                  <c:v>0.54559999999999997</c:v>
                </c:pt>
                <c:pt idx="7">
                  <c:v>0.5544</c:v>
                </c:pt>
                <c:pt idx="8">
                  <c:v>0.58079999999999998</c:v>
                </c:pt>
                <c:pt idx="9">
                  <c:v>0.58079999999999998</c:v>
                </c:pt>
                <c:pt idx="10">
                  <c:v>0.58960000000000001</c:v>
                </c:pt>
                <c:pt idx="11">
                  <c:v>0.60719999999999996</c:v>
                </c:pt>
                <c:pt idx="12">
                  <c:v>0.68640000000000001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6-4E24-ABAB-6C349143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696544"/>
        <c:axId val="319693184"/>
      </c:barChart>
      <c:catAx>
        <c:axId val="31969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93184"/>
        <c:crosses val="autoZero"/>
        <c:auto val="1"/>
        <c:lblAlgn val="ctr"/>
        <c:lblOffset val="100"/>
        <c:noMultiLvlLbl val="0"/>
      </c:catAx>
      <c:valAx>
        <c:axId val="319693184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696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Own</a:t>
            </a:r>
            <a:r>
              <a:rPr lang="en-NZ" baseline="0" dirty="0"/>
              <a:t> wishes re funeral/tangihanga</a:t>
            </a:r>
          </a:p>
        </c:rich>
      </c:tx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'own wishes'!$C$25:$C$30</c:f>
              <c:strCache>
                <c:ptCount val="6"/>
                <c:pt idx="0">
                  <c:v>No loss event last 2 yrs/Did not answer</c:v>
                </c:pt>
                <c:pt idx="1">
                  <c:v>Don’t want to think about it</c:v>
                </c:pt>
                <c:pt idx="2">
                  <c:v>Haven’t thought about it</c:v>
                </c:pt>
                <c:pt idx="3">
                  <c:v>Don’t want a formal funeral/tangihanga</c:v>
                </c:pt>
                <c:pt idx="4">
                  <c:v>Just family to come together for a funeral/tangihanga</c:v>
                </c:pt>
                <c:pt idx="5">
                  <c:v>Family and friends to come together for a funeral/tangihanga</c:v>
                </c:pt>
              </c:strCache>
            </c:strRef>
          </c:cat>
          <c:val>
            <c:numRef>
              <c:f>'own wishes'!$D$25:$D$30</c:f>
              <c:numCache>
                <c:formatCode>0%</c:formatCode>
                <c:ptCount val="6"/>
                <c:pt idx="0">
                  <c:v>0.12</c:v>
                </c:pt>
                <c:pt idx="1">
                  <c:v>4.4000000000000004E-2</c:v>
                </c:pt>
                <c:pt idx="2">
                  <c:v>0.15839999999999999</c:v>
                </c:pt>
                <c:pt idx="3">
                  <c:v>0.18479999999999999</c:v>
                </c:pt>
                <c:pt idx="4">
                  <c:v>0.13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F-401E-9608-B2703311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027168"/>
        <c:axId val="175027648"/>
      </c:barChart>
      <c:catAx>
        <c:axId val="17502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7648"/>
        <c:crosses val="autoZero"/>
        <c:auto val="1"/>
        <c:lblAlgn val="ctr"/>
        <c:lblOffset val="100"/>
        <c:noMultiLvlLbl val="0"/>
      </c:catAx>
      <c:valAx>
        <c:axId val="175027648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716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How feel if no funeral/tangihanga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funeral'!$C$47:$C$56</c:f>
              <c:strCache>
                <c:ptCount val="10"/>
                <c:pt idx="0">
                  <c:v>No loss event last 2 yrs/Did not answer</c:v>
                </c:pt>
                <c:pt idx="1">
                  <c:v>Make it difficult to overcome grief/delay grieving</c:v>
                </c:pt>
                <c:pt idx="2">
                  <c:v>I would find it hard to accept</c:v>
                </c:pt>
                <c:pt idx="3">
                  <c:v>Funeral/tangi important to celebrate life</c:v>
                </c:pt>
                <c:pt idx="4">
                  <c:v>Negative </c:v>
                </c:pt>
                <c:pt idx="5">
                  <c:v>Build memories while they are alive</c:v>
                </c:pt>
                <c:pt idx="6">
                  <c:v>Relieves funeral/tangi cost/stress</c:v>
                </c:pt>
                <c:pt idx="7">
                  <c:v>Would find a way to grieve on my own</c:v>
                </c:pt>
                <c:pt idx="8">
                  <c:v>Wouldn’t impact me</c:v>
                </c:pt>
                <c:pt idx="9">
                  <c:v>Last wishes should be respected</c:v>
                </c:pt>
              </c:strCache>
            </c:strRef>
          </c:cat>
          <c:val>
            <c:numRef>
              <c:f>'no funeral'!$D$47:$D$56</c:f>
              <c:numCache>
                <c:formatCode>0%</c:formatCode>
                <c:ptCount val="10"/>
                <c:pt idx="0">
                  <c:v>0.12</c:v>
                </c:pt>
                <c:pt idx="1">
                  <c:v>0.13</c:v>
                </c:pt>
                <c:pt idx="2">
                  <c:v>9.6799999999999997E-2</c:v>
                </c:pt>
                <c:pt idx="3">
                  <c:v>0.17600000000000002</c:v>
                </c:pt>
                <c:pt idx="5">
                  <c:v>8.8000000000000005E-3</c:v>
                </c:pt>
                <c:pt idx="6">
                  <c:v>3.5200000000000002E-2</c:v>
                </c:pt>
                <c:pt idx="7">
                  <c:v>9.6799999999999997E-2</c:v>
                </c:pt>
                <c:pt idx="8">
                  <c:v>0.1056</c:v>
                </c:pt>
                <c:pt idx="9">
                  <c:v>0.46640000000000004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1-42EC-AB16-E3223492C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027168"/>
        <c:axId val="175027648"/>
      </c:barChart>
      <c:catAx>
        <c:axId val="17502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7648"/>
        <c:crosses val="autoZero"/>
        <c:auto val="1"/>
        <c:lblAlgn val="ctr"/>
        <c:lblOffset val="100"/>
        <c:noMultiLvlLbl val="0"/>
      </c:catAx>
      <c:valAx>
        <c:axId val="175027648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716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Barriers to organising</a:t>
            </a:r>
            <a:r>
              <a:rPr lang="en-NZ" baseline="0" dirty="0"/>
              <a:t> funeral/tangihanga </a:t>
            </a:r>
            <a:endParaRPr lang="en-N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barriers!$C$32:$C$43</c:f>
              <c:strCache>
                <c:ptCount val="12"/>
                <c:pt idx="0">
                  <c:v>No loss event last 2 yrs/Did not answer</c:v>
                </c:pt>
                <c:pt idx="1">
                  <c:v>Didn’t know how to organise </c:v>
                </c:pt>
                <c:pt idx="2">
                  <c:v>Funeral director didn’t understand </c:v>
                </c:pt>
                <c:pt idx="3">
                  <c:v>Person didn’t want a funeral/tangi</c:v>
                </c:pt>
                <c:pt idx="4">
                  <c:v>Not knowing who to contact to come </c:v>
                </c:pt>
                <c:pt idx="5">
                  <c:v>Finding  right place</c:v>
                </c:pt>
                <c:pt idx="6">
                  <c:v>Not enough time to organise</c:v>
                </c:pt>
                <c:pt idx="7">
                  <c:v>Hard to organise when grieving</c:v>
                </c:pt>
                <c:pt idx="8">
                  <c:v>Location makes it hard to attend</c:v>
                </c:pt>
                <c:pt idx="9">
                  <c:v>Family disagreements </c:v>
                </c:pt>
                <c:pt idx="10">
                  <c:v>Cost</c:v>
                </c:pt>
                <c:pt idx="11">
                  <c:v>No barriers or problems</c:v>
                </c:pt>
              </c:strCache>
            </c:strRef>
          </c:cat>
          <c:val>
            <c:numRef>
              <c:f>barriers!$D$32:$D$43</c:f>
              <c:numCache>
                <c:formatCode>0%</c:formatCode>
                <c:ptCount val="12"/>
                <c:pt idx="0">
                  <c:v>0.12</c:v>
                </c:pt>
                <c:pt idx="1">
                  <c:v>3.5200000000000002E-2</c:v>
                </c:pt>
                <c:pt idx="2">
                  <c:v>4.4000000000000004E-2</c:v>
                </c:pt>
                <c:pt idx="3">
                  <c:v>0.1056</c:v>
                </c:pt>
                <c:pt idx="4">
                  <c:v>0.1056</c:v>
                </c:pt>
                <c:pt idx="5">
                  <c:v>0.15839999999999999</c:v>
                </c:pt>
                <c:pt idx="6">
                  <c:v>0.17600000000000002</c:v>
                </c:pt>
                <c:pt idx="7">
                  <c:v>0.2024</c:v>
                </c:pt>
                <c:pt idx="8">
                  <c:v>0.2288</c:v>
                </c:pt>
                <c:pt idx="9">
                  <c:v>0.26400000000000001</c:v>
                </c:pt>
                <c:pt idx="10">
                  <c:v>0.36959999999999998</c:v>
                </c:pt>
                <c:pt idx="1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E-4E85-BB88-D75893AAA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795264"/>
        <c:axId val="274827392"/>
      </c:barChart>
      <c:catAx>
        <c:axId val="17379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827392"/>
        <c:crosses val="autoZero"/>
        <c:auto val="1"/>
        <c:lblAlgn val="ctr"/>
        <c:lblOffset val="100"/>
        <c:noMultiLvlLbl val="0"/>
      </c:catAx>
      <c:valAx>
        <c:axId val="274827392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9526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Funeral Directors’ helpfulness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directors!$A$3</c:f>
              <c:strCache>
                <c:ptCount val="1"/>
                <c:pt idx="0">
                  <c:v>Very helpful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directors!$B$2:$C$2</c:f>
              <c:strCache>
                <c:ptCount val="2"/>
                <c:pt idx="0">
                  <c:v>Helping with grief</c:v>
                </c:pt>
                <c:pt idx="1">
                  <c:v>Guiding on what to do</c:v>
                </c:pt>
              </c:strCache>
            </c:strRef>
          </c:cat>
          <c:val>
            <c:numRef>
              <c:f>directors!$B$3:$C$3</c:f>
              <c:numCache>
                <c:formatCode>0%;@</c:formatCode>
                <c:ptCount val="2"/>
                <c:pt idx="0">
                  <c:v>0.33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E-49F2-BF92-870882494591}"/>
            </c:ext>
          </c:extLst>
        </c:ser>
        <c:ser>
          <c:idx val="1"/>
          <c:order val="1"/>
          <c:tx>
            <c:strRef>
              <c:f>directors!$A$4</c:f>
              <c:strCache>
                <c:ptCount val="1"/>
                <c:pt idx="0">
                  <c:v>A little helpful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directors!$B$2:$C$2</c:f>
              <c:strCache>
                <c:ptCount val="2"/>
                <c:pt idx="0">
                  <c:v>Helping with grief</c:v>
                </c:pt>
                <c:pt idx="1">
                  <c:v>Guiding on what to do</c:v>
                </c:pt>
              </c:strCache>
            </c:strRef>
          </c:cat>
          <c:val>
            <c:numRef>
              <c:f>directors!$B$4:$C$4</c:f>
              <c:numCache>
                <c:formatCode>0%;@</c:formatCode>
                <c:ptCount val="2"/>
                <c:pt idx="0">
                  <c:v>0.34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E-49F2-BF92-870882494591}"/>
            </c:ext>
          </c:extLst>
        </c:ser>
        <c:ser>
          <c:idx val="2"/>
          <c:order val="2"/>
          <c:tx>
            <c:strRef>
              <c:f>directors!$A$5</c:f>
              <c:strCache>
                <c:ptCount val="1"/>
                <c:pt idx="0">
                  <c:v>Neither/nor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directors!$B$2:$C$2</c:f>
              <c:strCache>
                <c:ptCount val="2"/>
                <c:pt idx="0">
                  <c:v>Helping with grief</c:v>
                </c:pt>
                <c:pt idx="1">
                  <c:v>Guiding on what to do</c:v>
                </c:pt>
              </c:strCache>
            </c:strRef>
          </c:cat>
          <c:val>
            <c:numRef>
              <c:f>directors!$B$5:$C$5</c:f>
              <c:numCache>
                <c:formatCode>0%;@</c:formatCode>
                <c:ptCount val="2"/>
                <c:pt idx="0">
                  <c:v>0.21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E-49F2-BF92-870882494591}"/>
            </c:ext>
          </c:extLst>
        </c:ser>
        <c:ser>
          <c:idx val="3"/>
          <c:order val="3"/>
          <c:tx>
            <c:strRef>
              <c:f>directors!$A$6</c:f>
              <c:strCache>
                <c:ptCount val="1"/>
                <c:pt idx="0">
                  <c:v>A little unhelpful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directors!$B$2:$C$2</c:f>
              <c:strCache>
                <c:ptCount val="2"/>
                <c:pt idx="0">
                  <c:v>Helping with grief</c:v>
                </c:pt>
                <c:pt idx="1">
                  <c:v>Guiding on what to do</c:v>
                </c:pt>
              </c:strCache>
            </c:strRef>
          </c:cat>
          <c:val>
            <c:numRef>
              <c:f>directors!$B$6:$C$6</c:f>
              <c:numCache>
                <c:formatCode>0%;@</c:formatCode>
                <c:ptCount val="2"/>
                <c:pt idx="0" formatCode="0%">
                  <c:v>7.0000000000000007E-2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6E-49F2-BF92-870882494591}"/>
            </c:ext>
          </c:extLst>
        </c:ser>
        <c:ser>
          <c:idx val="4"/>
          <c:order val="4"/>
          <c:tx>
            <c:strRef>
              <c:f>directors!$A$7</c:f>
              <c:strCache>
                <c:ptCount val="1"/>
                <c:pt idx="0">
                  <c:v>Very unhelpful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directors!$B$2:$C$2</c:f>
              <c:strCache>
                <c:ptCount val="2"/>
                <c:pt idx="0">
                  <c:v>Helping with grief</c:v>
                </c:pt>
                <c:pt idx="1">
                  <c:v>Guiding on what to do</c:v>
                </c:pt>
              </c:strCache>
            </c:strRef>
          </c:cat>
          <c:val>
            <c:numRef>
              <c:f>directors!$B$7:$C$7</c:f>
              <c:numCache>
                <c:formatCode>0%;@</c:formatCode>
                <c:ptCount val="2"/>
                <c:pt idx="0">
                  <c:v>0.05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6E-49F2-BF92-870882494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300944"/>
        <c:axId val="318302864"/>
      </c:barChart>
      <c:catAx>
        <c:axId val="31830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02864"/>
        <c:crosses val="autoZero"/>
        <c:auto val="1"/>
        <c:lblAlgn val="ctr"/>
        <c:lblOffset val="100"/>
        <c:noMultiLvlLbl val="0"/>
      </c:catAx>
      <c:valAx>
        <c:axId val="31830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009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7A90-CAC9-E672-42F2-1C1D042E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17CCF-692B-D655-37FD-8CDE92B30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4A2-EDCC-D053-8133-7287BD3D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D3DC-16F7-BE40-AA1A-BE430DF6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F71F-67F3-F179-1A8C-5FB5D5D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677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5103-C9EA-59A4-D19E-01B1AE99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15D41-1D90-2C86-D663-BF874A80A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775CF-9C69-E225-5422-CAA04BDA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6623-C45E-AA82-780F-15CA169F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AFFE8-BE87-D1DA-1A8C-D22E324E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59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F300-858F-A6ED-17D3-8A682DB60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5DC23-2A70-8509-821E-CF4D75A9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249D-1719-8A99-C9B3-FD51F100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0BC8-60B5-D10B-975D-DCC7DA41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A1E08-19F9-3D30-735E-EB44E02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166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468B-D524-296E-A2A2-830473A0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3017-C050-02E5-B9CE-D4D8D03B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3579-8EF1-7854-F63D-6EDBF66C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747B-5143-D39E-E62A-02931ECB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BFBC-5AF9-CB70-EB58-16A04A57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55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C934-B0E0-73B0-2044-711D6FAB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3E72-FCAC-A3AA-0831-38EAA837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A37B-78C7-ECC4-555E-17C17BFB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24BE-963E-5A07-2700-05E7AF2E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F6E9-10CC-3BDE-8B1B-9FD36A66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542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6DF6-AE0F-9DA7-5817-CB93CD3E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AEBA-3171-A035-1D28-16A25AD6D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81174-2E45-AD87-597F-B1286D203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856F-2977-C699-C1F0-94DEEC00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233C3-F73F-0789-91EF-CDE740A3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CBEC3-8AF5-5A0A-8B5C-E2684DBA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82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D716-12EA-9021-C633-220E7DFC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629FE-34BA-AB91-04F4-CDFA65226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3524F-767F-4AB7-B064-075607CCC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E9827-516A-D7D6-C802-6E5DE055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50359-43BC-F13F-79DC-FB0AAB1D0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72A1C-76E2-5BF2-04EC-D5ACF846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06285-6081-53EE-DAF9-EA501BC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BE189-9344-03D5-9668-7B573FB2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62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F25A-E06C-283C-E263-21BF54E8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BF908-0435-570B-DE63-107CA6E4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A26CB-08D6-23A8-B296-317E075A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C1571-5413-1F16-74C9-9D90E43E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57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AD7E6-6D22-3AEF-E46F-7A732E2E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93120-8D84-DC28-9737-10B1670B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AD3F1-3BA6-DC02-EF18-2A2B8403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68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0292-8945-5A6E-A37C-735695A1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C554-3756-B2CF-7B9D-34231807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6C04F-1692-B500-2D47-0F20DE90D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38A95-78F9-D312-5FA0-3BF8F399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C85BE-CFF7-0F86-20E3-D89AD739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60DE0-49FB-8C72-5DE1-425279B3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330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F41C-3F13-0608-3B1F-B9CEB4C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33E5B-F197-788C-C085-EFCEABBCF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78357-B21D-DE96-AFBC-D1C441A59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521B5-E543-A1EA-37CA-8059325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781EB-F618-C72C-5E62-FBEA8634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DF6F7-C59C-ED4E-4D7C-3AD1D5E3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928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176F9-8CE6-0164-0989-13DCD9F0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3EE07-8266-F8F0-6781-C2D291EA8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1227-6EBC-914B-0DD8-F92DEA38A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3B096-0792-48C8-B449-21CE9D2299DF}" type="datetimeFigureOut">
              <a:rPr lang="en-NZ" smtClean="0"/>
              <a:t>31/01/2025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E99C-5388-DE3C-2762-3C8724DE5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BA6DC-31C0-12E2-995B-5D09A7E27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6B7D2-BCAC-4D6E-86CD-60994E607D7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739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F0C7A180-4FF5-F5CE-5C15-C1CF099A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270" y="5500280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9F2136A-243F-9FF1-A593-B2BDEC54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1" y="5617364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B964CB29-D83D-269E-0009-68192FAB8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5617364"/>
            <a:ext cx="3048606" cy="1031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86FDD-4465-F352-F685-61D63B97F066}"/>
              </a:ext>
            </a:extLst>
          </p:cNvPr>
          <p:cNvSpPr txBox="1"/>
          <p:nvPr/>
        </p:nvSpPr>
        <p:spPr>
          <a:xfrm>
            <a:off x="760428" y="1547665"/>
            <a:ext cx="10671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effectLst/>
                <a:latin typeface="Montserrat" panose="000005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NEW ZEALANDERS’ </a:t>
            </a:r>
            <a:br>
              <a:rPr lang="en-NZ" sz="3200" b="1" dirty="0">
                <a:effectLst/>
                <a:latin typeface="Montserrat" panose="000005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NZ" sz="3200" b="1" dirty="0">
                <a:effectLst/>
                <a:latin typeface="Montserrat" panose="000005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EXPERIENCE OF </a:t>
            </a:r>
          </a:p>
          <a:p>
            <a:pPr algn="ctr"/>
            <a:r>
              <a:rPr lang="en-NZ" sz="3200" b="1" dirty="0">
                <a:effectLst/>
                <a:latin typeface="Montserrat" panose="000005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GRIEF, DEATH, AND OTHER LOSSES</a:t>
            </a:r>
          </a:p>
          <a:p>
            <a:pPr algn="ctr"/>
            <a:endParaRPr lang="en-NZ" sz="2000" b="1" dirty="0">
              <a:latin typeface="Montserrat" panose="00000500000000000000" pitchFamily="50" charset="0"/>
            </a:endParaRPr>
          </a:p>
          <a:p>
            <a:pPr algn="ctr"/>
            <a:r>
              <a:rPr lang="en-NZ" sz="2800" b="1" dirty="0">
                <a:latin typeface="Montserrat" panose="00000500000000000000" pitchFamily="50" charset="0"/>
              </a:rPr>
              <a:t>National Grief Survey 2024</a:t>
            </a:r>
            <a:br>
              <a:rPr lang="en-NZ" sz="2000" b="1" dirty="0">
                <a:latin typeface="Montserrat" panose="00000500000000000000" pitchFamily="50" charset="0"/>
              </a:rPr>
            </a:br>
            <a:endParaRPr lang="en-NZ" sz="2000" b="1" dirty="0">
              <a:latin typeface="Montserrat" panose="00000500000000000000" pitchFamily="50" charset="0"/>
            </a:endParaRPr>
          </a:p>
          <a:p>
            <a:pPr algn="ctr"/>
            <a:r>
              <a:rPr lang="en-NZ" sz="1600" b="1" i="1" dirty="0">
                <a:latin typeface="Montserrat" panose="00000500000000000000" pitchFamily="50" charset="0"/>
              </a:rPr>
              <a:t>Results extrapolated to total population, 18+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E1E6F-0F4F-1F99-8EBE-BF1F57DED649}"/>
              </a:ext>
            </a:extLst>
          </p:cNvPr>
          <p:cNvSpPr txBox="1"/>
          <p:nvPr/>
        </p:nvSpPr>
        <p:spPr>
          <a:xfrm>
            <a:off x="2111604" y="1970202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446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5174-3C13-4ED5-7572-D3F8C74B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20DA7B50-4102-C5C5-6C03-B84E517F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D18A6C3-4E52-CD1F-FCF1-0F06B953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E653E1A5-E249-2125-9B9E-9BE9D720F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0F0136-12EA-AD60-25D7-D33A1C9698D1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28F8-8BE0-15AF-20C6-5900D96F736B}"/>
              </a:ext>
            </a:extLst>
          </p:cNvPr>
          <p:cNvSpPr txBox="1"/>
          <p:nvPr/>
        </p:nvSpPr>
        <p:spPr>
          <a:xfrm>
            <a:off x="2369112" y="249698"/>
            <a:ext cx="8422691" cy="1077218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HOW FEEL IF NO FUNERAL/TANGIHANGA / DOESN’T WANT FUNERAL/TANGIHANGA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4023F-A05B-45DA-7724-46B03D3AE993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783C8-ED28-976E-E2E1-5E4179378AD0}"/>
              </a:ext>
            </a:extLst>
          </p:cNvPr>
          <p:cNvSpPr txBox="1"/>
          <p:nvPr/>
        </p:nvSpPr>
        <p:spPr>
          <a:xfrm>
            <a:off x="181688" y="3028935"/>
            <a:ext cx="5163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“This was my mum and she died at the beginning of covid where we were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[not]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allowed to gather or be present for her cremation. This left a lot of unprocessed feelings and anger.”</a:t>
            </a:r>
            <a:endParaRPr lang="en-NZ" dirty="0">
              <a:latin typeface="Aptos Light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CC147-68A0-9551-5C70-51E701C99DE7}"/>
              </a:ext>
            </a:extLst>
          </p:cNvPr>
          <p:cNvSpPr txBox="1"/>
          <p:nvPr/>
        </p:nvSpPr>
        <p:spPr>
          <a:xfrm>
            <a:off x="181688" y="4553638"/>
            <a:ext cx="5344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“I think it may hinder my ability to grieve and find closure by not having a specific moment to pause and reflect with others. It would kind of feel like their death has just been swept under the rug.”</a:t>
            </a:r>
            <a:endParaRPr lang="en-NZ" dirty="0">
              <a:latin typeface="Aptos Light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9A6A4C-E5E8-B9B5-AEBE-517C6D35EDBB}"/>
              </a:ext>
            </a:extLst>
          </p:cNvPr>
          <p:cNvSpPr txBox="1"/>
          <p:nvPr/>
        </p:nvSpPr>
        <p:spPr>
          <a:xfrm>
            <a:off x="6057898" y="1537849"/>
            <a:ext cx="5771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“I think it could have a significant impact, so you would need to find your own way to mark their passing. A picnic with others at a place they loved. Watching or looking at old photographs, telling stories etc.”</a:t>
            </a:r>
            <a:endParaRPr lang="en-NZ" dirty="0">
              <a:latin typeface="Aptos Light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DACB3-7944-7CAB-1D39-7474E34F141D}"/>
              </a:ext>
            </a:extLst>
          </p:cNvPr>
          <p:cNvSpPr txBox="1"/>
          <p:nvPr/>
        </p:nvSpPr>
        <p:spPr>
          <a:xfrm>
            <a:off x="6067423" y="3041444"/>
            <a:ext cx="5638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“Would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honour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 their wishes but have a personal private gathering with others that are impacted to help with grief”</a:t>
            </a:r>
            <a:r>
              <a:rPr lang="en-US" dirty="0">
                <a:latin typeface="Aptos Light" panose="020B0004020202020204" pitchFamily="34" charset="0"/>
              </a:rPr>
              <a:t> </a:t>
            </a:r>
            <a:endParaRPr lang="en-NZ" dirty="0">
              <a:latin typeface="Aptos Light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C5007-7190-9EB3-E0AC-07F0A7AA2E15}"/>
              </a:ext>
            </a:extLst>
          </p:cNvPr>
          <p:cNvSpPr txBox="1"/>
          <p:nvPr/>
        </p:nvSpPr>
        <p:spPr>
          <a:xfrm>
            <a:off x="6095998" y="3954222"/>
            <a:ext cx="5771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“It really affects. my aunty did this but we didn't listen and we went to her tangi and a lot of funny stuff happened and we believe it was her letting us know she was happy it was done. </a:t>
            </a:r>
            <a:r>
              <a:rPr lang="en-US" dirty="0">
                <a:solidFill>
                  <a:srgbClr val="000000"/>
                </a:solidFill>
                <a:latin typeface="Aptos Light" panose="020B0004020202020204" pitchFamily="34" charset="0"/>
              </a:rPr>
              <a:t>w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had a good laugh thinking only Aunty could get this to happen at her tangi.”</a:t>
            </a:r>
            <a:endParaRPr lang="en-NZ" dirty="0">
              <a:latin typeface="Aptos Light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60DDE-EFCB-70DC-A4B0-7B6894EAD36A}"/>
              </a:ext>
            </a:extLst>
          </p:cNvPr>
          <p:cNvSpPr txBox="1"/>
          <p:nvPr/>
        </p:nvSpPr>
        <p:spPr>
          <a:xfrm>
            <a:off x="198355" y="1524850"/>
            <a:ext cx="5413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“Its what we did for my mum who passed last year, but immediate family gathered for a private burial. Also my mates dad died and we held a small gathering some months later just to tell stories.”</a:t>
            </a:r>
            <a:r>
              <a:rPr lang="en-US" dirty="0">
                <a:latin typeface="Aptos Light" panose="020B0004020202020204" pitchFamily="34" charset="0"/>
              </a:rPr>
              <a:t> </a:t>
            </a:r>
            <a:endParaRPr lang="en-NZ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0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C80B-9099-D953-910C-C1F1BD47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43884C33-D17C-BF7D-1558-1EF424376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675E9EB-D563-083A-2DFB-7B0B6FEFE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B955BE94-C78C-B777-40A7-E98C9691D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B60B0-AAC1-9BE7-7F3E-C7BB655A1F04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24474-0D00-9F5C-8047-E96351E94EC3}"/>
              </a:ext>
            </a:extLst>
          </p:cNvPr>
          <p:cNvSpPr txBox="1"/>
          <p:nvPr/>
        </p:nvSpPr>
        <p:spPr>
          <a:xfrm>
            <a:off x="3976384" y="527936"/>
            <a:ext cx="4936921" cy="584775"/>
          </a:xfrm>
          <a:prstGeom prst="rect">
            <a:avLst/>
          </a:prstGeom>
          <a:solidFill>
            <a:srgbClr val="F8CE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FUNERAL DIRECTORS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CEE9-DD0E-151E-B639-5F1D46DB1501}"/>
              </a:ext>
            </a:extLst>
          </p:cNvPr>
          <p:cNvSpPr txBox="1"/>
          <p:nvPr/>
        </p:nvSpPr>
        <p:spPr>
          <a:xfrm>
            <a:off x="1064871" y="2719439"/>
            <a:ext cx="10602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26% of adults helped organise a funeral/tangihanga in last 2 years: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NZ" sz="2800" dirty="0"/>
              <a:t>16% with a funeral director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NZ" sz="2800" dirty="0"/>
              <a:t>10% themselves (particularly Māori /Pacific Island)</a:t>
            </a:r>
          </a:p>
          <a:p>
            <a:pPr algn="ctr"/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57461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BDEF-39D3-6502-5DB8-434F5CC0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611E2512-2538-5438-0C72-ED780BAC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76DF6AC-1558-1FDB-6B4B-9DBFEBADE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0786AF2C-29DD-1EDD-2061-4E7A67D3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8DF970-CA00-B4E1-8E8E-F3668AA45A84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0E752-718B-398F-4490-520582992110}"/>
              </a:ext>
            </a:extLst>
          </p:cNvPr>
          <p:cNvSpPr txBox="1"/>
          <p:nvPr/>
        </p:nvSpPr>
        <p:spPr>
          <a:xfrm>
            <a:off x="1790378" y="258656"/>
            <a:ext cx="9356042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BARRIERS TO ORGANISING FUNERAL/TANGIHANGA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FCA29-E2E0-68E8-56FE-34AE29091DC8}"/>
              </a:ext>
            </a:extLst>
          </p:cNvPr>
          <p:cNvSpPr txBox="1"/>
          <p:nvPr/>
        </p:nvSpPr>
        <p:spPr>
          <a:xfrm>
            <a:off x="664646" y="1240391"/>
            <a:ext cx="4997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4/5 people had barriers or problems organising a funeral/tangihanga.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The main barriers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Family dynamics/disagreements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Location of people making it hard to attend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Hard to </a:t>
            </a:r>
            <a:r>
              <a:rPr lang="en-US" sz="2000" dirty="0" err="1"/>
              <a:t>organise</a:t>
            </a:r>
            <a:r>
              <a:rPr lang="en-US" sz="2000" dirty="0"/>
              <a:t> when grieving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52EC5E-BFE3-4A38-9E93-5CF641FA4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296117"/>
              </p:ext>
            </p:extLst>
          </p:nvPr>
        </p:nvGraphicFramePr>
        <p:xfrm>
          <a:off x="5827593" y="1240390"/>
          <a:ext cx="6152203" cy="397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FDFC43-8966-DE28-C123-9A38B52C8B23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129689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DAD4D-55E2-C9F9-3372-FAADE663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9E83D4FC-83E9-A550-0485-FAD8683F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0E6124-C982-A9AD-8F23-12927DF0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7CF008B3-4522-E0F3-6504-8882F3A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CBFB26-63EC-BF08-6BF0-B57058211CF2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333C3-BED1-5133-17FB-6B7945DA4A5F}"/>
              </a:ext>
            </a:extLst>
          </p:cNvPr>
          <p:cNvSpPr txBox="1"/>
          <p:nvPr/>
        </p:nvSpPr>
        <p:spPr>
          <a:xfrm>
            <a:off x="1790378" y="258656"/>
            <a:ext cx="9356042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ROLE OF FUNERAL DIRECTORS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11E27-9609-64DD-3C90-89C958325D8D}"/>
              </a:ext>
            </a:extLst>
          </p:cNvPr>
          <p:cNvSpPr txBox="1"/>
          <p:nvPr/>
        </p:nvSpPr>
        <p:spPr>
          <a:xfrm>
            <a:off x="664646" y="1240391"/>
            <a:ext cx="49971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Amongst those who have organised a funeral/tangihanga through a Funeral Director, over 80% agree they were helpful in guiding what needed to be done.</a:t>
            </a:r>
          </a:p>
          <a:p>
            <a:endParaRPr lang="en-US" sz="2000" dirty="0"/>
          </a:p>
          <a:p>
            <a:r>
              <a:rPr lang="en-US" sz="2000" dirty="0"/>
              <a:t>For 2/3rds the Funeral Director was also helpful in the early stages of grief. Particularly for the over 65s and </a:t>
            </a:r>
            <a:r>
              <a:rPr lang="en-NZ" sz="2000" dirty="0"/>
              <a:t>Māori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57% who used a Funeral Director, rated them value for money: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17% not 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26% not value for money</a:t>
            </a:r>
          </a:p>
          <a:p>
            <a:r>
              <a:rPr lang="en-US" dirty="0"/>
              <a:t>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DAAA2D-959B-1F19-A6E0-1C70451D7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255000"/>
              </p:ext>
            </p:extLst>
          </p:nvPr>
        </p:nvGraphicFramePr>
        <p:xfrm>
          <a:off x="5474102" y="1279132"/>
          <a:ext cx="6285776" cy="390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C0887B-7CBC-3CDA-DBA1-15DFCE5815D1}"/>
              </a:ext>
            </a:extLst>
          </p:cNvPr>
          <p:cNvSpPr txBox="1"/>
          <p:nvPr/>
        </p:nvSpPr>
        <p:spPr>
          <a:xfrm>
            <a:off x="6431309" y="5210341"/>
            <a:ext cx="555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N=266 organised funeral/tangihanga through funeral director last 2 years</a:t>
            </a:r>
          </a:p>
        </p:txBody>
      </p:sp>
    </p:spTree>
    <p:extLst>
      <p:ext uri="{BB962C8B-B14F-4D97-AF65-F5344CB8AC3E}">
        <p14:creationId xmlns:p14="http://schemas.microsoft.com/office/powerpoint/2010/main" val="411698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CCD2-C6CA-0646-6107-253CEE65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E5CF86CB-DE22-B8A1-3F36-6869D37B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046" y="5500280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ACD2674-0BCC-8F4B-7196-94A433B1B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1" y="5636559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EFDC5BCA-68DD-C92E-8E2A-FECB3E363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0" y="5556159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F347E-AB3F-5C75-5B8D-05168AC70CEE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1D03C-44B1-ECC0-B1BC-E3B61C3D3D44}"/>
              </a:ext>
            </a:extLst>
          </p:cNvPr>
          <p:cNvSpPr txBox="1"/>
          <p:nvPr/>
        </p:nvSpPr>
        <p:spPr>
          <a:xfrm>
            <a:off x="3949682" y="711122"/>
            <a:ext cx="4292635" cy="584775"/>
          </a:xfrm>
          <a:prstGeom prst="rect">
            <a:avLst/>
          </a:prstGeom>
          <a:solidFill>
            <a:srgbClr val="1154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FE130-951A-8107-0B47-31329115B2A0}"/>
              </a:ext>
            </a:extLst>
          </p:cNvPr>
          <p:cNvSpPr txBox="1"/>
          <p:nvPr/>
        </p:nvSpPr>
        <p:spPr>
          <a:xfrm>
            <a:off x="348751" y="1953348"/>
            <a:ext cx="11502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General population survey N=1719 nationally representative 18+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NZ" sz="2800" dirty="0"/>
              <a:t>N-1518 had at least one grief event in the last 2 years</a:t>
            </a:r>
            <a:br>
              <a:rPr lang="en-NZ" sz="2800" dirty="0"/>
            </a:br>
            <a:endParaRPr lang="en-NZ" sz="2800" dirty="0"/>
          </a:p>
          <a:p>
            <a:pPr algn="ctr"/>
            <a:r>
              <a:rPr lang="en-NZ" sz="2800" dirty="0"/>
              <a:t>Fieldwork run by Dynata</a:t>
            </a:r>
            <a:br>
              <a:rPr lang="en-NZ" sz="2800" dirty="0"/>
            </a:br>
            <a:endParaRPr lang="en-NZ" sz="2800" dirty="0"/>
          </a:p>
          <a:p>
            <a:pPr algn="ctr"/>
            <a:r>
              <a:rPr lang="en-NZ" sz="2800" dirty="0"/>
              <a:t>From 8</a:t>
            </a:r>
            <a:r>
              <a:rPr lang="en-NZ" sz="2800" baseline="30000" dirty="0"/>
              <a:t>th</a:t>
            </a:r>
            <a:r>
              <a:rPr lang="en-NZ" sz="2800" dirty="0"/>
              <a:t> to 18</a:t>
            </a:r>
            <a:r>
              <a:rPr lang="en-NZ" sz="2800" baseline="30000" dirty="0"/>
              <a:t>th</a:t>
            </a:r>
            <a:r>
              <a:rPr lang="en-NZ" sz="2800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245547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712E3-F9CF-575B-3B97-2C64912A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55AC6FF7-4D51-56DF-B34B-2F4C6119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B1FC074-30EC-35F9-C384-E0951E06A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7CC3B81E-0A32-635C-A387-AFB0C7FC4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66BD67-E5F0-EAA2-0FD7-3F0974B92311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03A58-94C4-C5B5-2444-A01518A67D1E}"/>
              </a:ext>
            </a:extLst>
          </p:cNvPr>
          <p:cNvSpPr txBox="1"/>
          <p:nvPr/>
        </p:nvSpPr>
        <p:spPr>
          <a:xfrm>
            <a:off x="4547048" y="544645"/>
            <a:ext cx="3097903" cy="584775"/>
          </a:xfrm>
          <a:prstGeom prst="rect">
            <a:avLst/>
          </a:prstGeom>
          <a:solidFill>
            <a:srgbClr val="F8CE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GRIEF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4318-E12D-A9A3-3E72-F0A9FF27E777}"/>
              </a:ext>
            </a:extLst>
          </p:cNvPr>
          <p:cNvSpPr txBox="1"/>
          <p:nvPr/>
        </p:nvSpPr>
        <p:spPr>
          <a:xfrm>
            <a:off x="2264058" y="2472323"/>
            <a:ext cx="836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88% of New Zealand population </a:t>
            </a:r>
          </a:p>
          <a:p>
            <a:pPr algn="ctr"/>
            <a:r>
              <a:rPr lang="en-NZ" sz="2800" dirty="0"/>
              <a:t>18+ experienced a grief event in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223081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DDE1-FC3A-6F00-8200-1A96D32A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CEAB5939-9E6E-FEB9-32BC-78148700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ED28C3F-5FF5-D4A0-25CB-22F2B244B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FCF41459-8549-4354-A6FF-6BD5C067F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88258B-96F3-3FA4-ED53-78941A2D81CF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97B8-292E-E38F-4124-3573B8F42BB3}"/>
              </a:ext>
            </a:extLst>
          </p:cNvPr>
          <p:cNvSpPr txBox="1"/>
          <p:nvPr/>
        </p:nvSpPr>
        <p:spPr>
          <a:xfrm>
            <a:off x="3568594" y="212076"/>
            <a:ext cx="6023728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LOSS EVENTS IN LAST 2 YEARS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97998-66E1-01EC-6CD8-BD7EAB2C60CC}"/>
              </a:ext>
            </a:extLst>
          </p:cNvPr>
          <p:cNvSpPr txBox="1"/>
          <p:nvPr/>
        </p:nvSpPr>
        <p:spPr>
          <a:xfrm>
            <a:off x="664646" y="1240391"/>
            <a:ext cx="4997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Most common is death of a family member or friend, followed by loss of a pet, then a relationship ending.</a:t>
            </a:r>
          </a:p>
          <a:p>
            <a:endParaRPr lang="en-NZ" sz="2000" dirty="0"/>
          </a:p>
          <a:p>
            <a:r>
              <a:rPr lang="en-NZ" sz="2000" dirty="0"/>
              <a:t>The older you are the more likely you’ve lost a friend, whereas younger ones have lost family members (eg grandparents)</a:t>
            </a:r>
          </a:p>
          <a:p>
            <a:endParaRPr lang="en-NZ" sz="2000" dirty="0"/>
          </a:p>
          <a:p>
            <a:r>
              <a:rPr lang="en-NZ" sz="2000" dirty="0"/>
              <a:t>Māori/Pacific Island lost more family members – most likely due to bigger family sizes. But also greater loss of a job, along with Asian population.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32A119-329A-4727-B306-C679B70AD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941656"/>
              </p:ext>
            </p:extLst>
          </p:nvPr>
        </p:nvGraphicFramePr>
        <p:xfrm>
          <a:off x="5760740" y="1410189"/>
          <a:ext cx="6249572" cy="378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7B69805-ECF3-16A0-9750-6D584D3023BF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96578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AF7F-E8B1-0910-10F4-834374B8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DA6443CF-B033-4CE8-A53E-2BEB1B10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97DC348-3F26-6AF5-9EA1-EF3E96FA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DDFA0B68-3F26-15EB-71BF-B58E93A6B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516AF-A01C-C54A-B5EE-20D1CDEE85DC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C0FF0-C67B-A124-EBCA-A099BDC6B47A}"/>
              </a:ext>
            </a:extLst>
          </p:cNvPr>
          <p:cNvSpPr txBox="1"/>
          <p:nvPr/>
        </p:nvSpPr>
        <p:spPr>
          <a:xfrm>
            <a:off x="3976384" y="527936"/>
            <a:ext cx="4936921" cy="1077218"/>
          </a:xfrm>
          <a:prstGeom prst="rect">
            <a:avLst/>
          </a:prstGeom>
          <a:solidFill>
            <a:srgbClr val="F8CE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FUNERALS AND TANGIHANGA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3DE8D-1335-8865-3F13-7D64F2A8565D}"/>
              </a:ext>
            </a:extLst>
          </p:cNvPr>
          <p:cNvSpPr txBox="1"/>
          <p:nvPr/>
        </p:nvSpPr>
        <p:spPr>
          <a:xfrm>
            <a:off x="2237810" y="2670874"/>
            <a:ext cx="8685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Two-thirds have attended a funeral/tangihanga in some way in the last 2 years – even more for </a:t>
            </a:r>
            <a:r>
              <a:rPr lang="en-NZ" sz="2800" dirty="0"/>
              <a:t>Māori </a:t>
            </a:r>
            <a:r>
              <a:rPr lang="en-US" sz="2800" dirty="0"/>
              <a:t>/Pacific Island. </a:t>
            </a:r>
          </a:p>
          <a:p>
            <a:pPr algn="ctr"/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677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05F4-F3E8-0291-DB72-DFF474B7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E82DB7F7-2397-ACDE-BDB9-49A8E335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0E1602-4655-7266-54DA-59120A86F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A89A380F-6755-01E8-1C03-7DA2A82CF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DA27A-0431-AD69-A9D4-D3160CB45458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A664-C73F-706E-F140-9AE3AE972636}"/>
              </a:ext>
            </a:extLst>
          </p:cNvPr>
          <p:cNvSpPr txBox="1"/>
          <p:nvPr/>
        </p:nvSpPr>
        <p:spPr>
          <a:xfrm>
            <a:off x="2369112" y="249698"/>
            <a:ext cx="8422691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FUNERAL/TANGIHANGA ATTENDANCE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3E803-137C-B2E0-45F1-D56463D25399}"/>
              </a:ext>
            </a:extLst>
          </p:cNvPr>
          <p:cNvSpPr txBox="1"/>
          <p:nvPr/>
        </p:nvSpPr>
        <p:spPr>
          <a:xfrm>
            <a:off x="664646" y="1240391"/>
            <a:ext cx="4997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Overall 70% of adult New Zealanders have attended a funeral/tangihanga in last 2 years. </a:t>
            </a:r>
          </a:p>
          <a:p>
            <a:endParaRPr lang="en-US" sz="2000" dirty="0"/>
          </a:p>
          <a:p>
            <a:r>
              <a:rPr lang="en-US" sz="2000" dirty="0"/>
              <a:t>Most have attended in person (more </a:t>
            </a:r>
            <a:r>
              <a:rPr lang="en-NZ" sz="2000" dirty="0"/>
              <a:t>Māori</a:t>
            </a:r>
            <a:r>
              <a:rPr lang="en-US" sz="2000" dirty="0"/>
              <a:t>/Pacific Island), but the importance of online links is clear with 22% able to attend via online: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 55% agree it’s important to provide an online link for people to watch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Around half (48%) of people believe there should be greater financial support from the government to fund funeral/tangihanga costs.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05B8E3-F129-41F9-80AE-1AE8D6535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309329"/>
              </p:ext>
            </p:extLst>
          </p:nvPr>
        </p:nvGraphicFramePr>
        <p:xfrm>
          <a:off x="5837798" y="1271153"/>
          <a:ext cx="6172514" cy="399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63F969-E545-3FF9-B7AD-8F9E313AA56A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26150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5E276-A124-94BF-74AA-E7FC35B7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A4B40721-C858-6F24-E0E5-1B88BA97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2450A9A-F101-76C6-A6AD-8C6389993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26D696F7-69F9-29B2-7B0E-89C4EC9FA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430CCA-A8E4-7EE1-8293-D0E3DD1E39D6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53A44-2D9F-5F6A-A5CB-25DDB48AD89D}"/>
              </a:ext>
            </a:extLst>
          </p:cNvPr>
          <p:cNvSpPr txBox="1"/>
          <p:nvPr/>
        </p:nvSpPr>
        <p:spPr>
          <a:xfrm>
            <a:off x="2369112" y="249698"/>
            <a:ext cx="8422691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BENEFITS OF A FUNERAL/TANGIHANGA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836DF-7363-B9EA-F1DA-F4ED0F1A7E92}"/>
              </a:ext>
            </a:extLst>
          </p:cNvPr>
          <p:cNvSpPr txBox="1"/>
          <p:nvPr/>
        </p:nvSpPr>
        <p:spPr>
          <a:xfrm>
            <a:off x="664646" y="1240391"/>
            <a:ext cx="4997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77% of New Zealanders believe a funeral/tangihanga makes some/a lot of positive difference to grief journeys. </a:t>
            </a:r>
          </a:p>
          <a:p>
            <a:endParaRPr lang="en-US" sz="2000" dirty="0"/>
          </a:p>
          <a:p>
            <a:r>
              <a:rPr lang="en-US" sz="2000" dirty="0"/>
              <a:t>The benefits are far reaching: from saying a proper farewell, to celebrating a legacy, being together for support and beginning the grief journey. </a:t>
            </a:r>
          </a:p>
          <a:p>
            <a:endParaRPr lang="en-US" sz="2000" dirty="0"/>
          </a:p>
          <a:p>
            <a:r>
              <a:rPr lang="en-US" sz="2000" dirty="0"/>
              <a:t>Most (58%) feel pre-planning a funeral/tangihanga is important – there is no difference by age.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CDB554-4D83-4F5F-A56F-A8D0EFB3E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955527"/>
              </p:ext>
            </p:extLst>
          </p:nvPr>
        </p:nvGraphicFramePr>
        <p:xfrm>
          <a:off x="5764578" y="1241043"/>
          <a:ext cx="6192070" cy="392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5498FA-6FCB-0546-324E-B386EA5755E1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202196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F073-0870-0AA7-6C6F-CFEA0F26A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39EFB739-24D0-ED11-142A-C0A3BFB7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63162A-2FA4-1EFD-7181-A972FE43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329FB953-B5F6-82BA-C3E1-70907EC27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98A184-E28D-83C2-A918-249B5D49A2F4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90DD2-E9CF-DB22-3131-8E2A1680E8B7}"/>
              </a:ext>
            </a:extLst>
          </p:cNvPr>
          <p:cNvSpPr txBox="1"/>
          <p:nvPr/>
        </p:nvSpPr>
        <p:spPr>
          <a:xfrm>
            <a:off x="2369112" y="249698"/>
            <a:ext cx="8422691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OWN WISHES RE FUNERAL/TANGIHANGA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64DDE-F1B7-52B5-7251-7B3FDFFEE7E8}"/>
              </a:ext>
            </a:extLst>
          </p:cNvPr>
          <p:cNvSpPr txBox="1"/>
          <p:nvPr/>
        </p:nvSpPr>
        <p:spPr>
          <a:xfrm>
            <a:off x="664646" y="1240391"/>
            <a:ext cx="49971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Half of Kiwis definitely know they want a funeral or tangihanga. Another 20% either haven’t or don’t want to think about plans when they pass on.</a:t>
            </a:r>
          </a:p>
          <a:p>
            <a:endParaRPr lang="en-US" sz="2000" dirty="0"/>
          </a:p>
          <a:p>
            <a:r>
              <a:rPr lang="en-US" sz="2000" dirty="0"/>
              <a:t>Only 18% definitely don’t  want a formal funeral/tangihanga – this increases with age and is also higher amongst Europeans. </a:t>
            </a:r>
          </a:p>
          <a:p>
            <a:endParaRPr lang="en-US" sz="2000" dirty="0"/>
          </a:p>
          <a:p>
            <a:r>
              <a:rPr lang="en-US" sz="2000" dirty="0"/>
              <a:t>Only 38% of adults claim to have a will (again this increases with age and esp European), although only 3/4s state it is up to date.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EF248B-A20D-453E-83FC-402512938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589781"/>
              </p:ext>
            </p:extLst>
          </p:nvPr>
        </p:nvGraphicFramePr>
        <p:xfrm>
          <a:off x="5660794" y="1254911"/>
          <a:ext cx="6365301" cy="39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1778DC-60D5-8905-759D-623272478026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69856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5174-3C13-4ED5-7572-D3F8C74B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rble&#10;&#10;Description automatically generated">
            <a:extLst>
              <a:ext uri="{FF2B5EF4-FFF2-40B4-BE49-F238E27FC236}">
                <a16:creationId xmlns:a16="http://schemas.microsoft.com/office/drawing/2014/main" id="{20DA7B50-4102-C5C5-6C03-B84E517F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9" y="5512224"/>
            <a:ext cx="968919" cy="108712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D18A6C3-4E52-CD1F-FCF1-0F06B953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8" y="5560880"/>
            <a:ext cx="3047489" cy="989807"/>
          </a:xfrm>
          <a:prstGeom prst="rect">
            <a:avLst/>
          </a:prstGeom>
        </p:spPr>
      </p:pic>
      <p:pic>
        <p:nvPicPr>
          <p:cNvPr id="8" name="Picture 7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E653E1A5-E249-2125-9B9E-9BE9D720F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5540162"/>
            <a:ext cx="3048606" cy="103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0F0136-12EA-AD60-25D7-D33A1C9698D1}"/>
              </a:ext>
            </a:extLst>
          </p:cNvPr>
          <p:cNvSpPr txBox="1"/>
          <p:nvPr/>
        </p:nvSpPr>
        <p:spPr>
          <a:xfrm>
            <a:off x="2111604" y="195334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28F8-8BE0-15AF-20C6-5900D96F736B}"/>
              </a:ext>
            </a:extLst>
          </p:cNvPr>
          <p:cNvSpPr txBox="1"/>
          <p:nvPr/>
        </p:nvSpPr>
        <p:spPr>
          <a:xfrm>
            <a:off x="2369112" y="249698"/>
            <a:ext cx="8422691" cy="584775"/>
          </a:xfrm>
          <a:prstGeom prst="rect">
            <a:avLst/>
          </a:prstGeom>
          <a:solidFill>
            <a:srgbClr val="4820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HOW FEEL IF NO FUNERAL/TANGIHANGA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E0971-845A-1C53-3ED7-D369E1FAE7E9}"/>
              </a:ext>
            </a:extLst>
          </p:cNvPr>
          <p:cNvSpPr txBox="1"/>
          <p:nvPr/>
        </p:nvSpPr>
        <p:spPr>
          <a:xfrm>
            <a:off x="664646" y="1240391"/>
            <a:ext cx="4997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have had a family or friend die with no funeral/tangihanga.</a:t>
            </a:r>
          </a:p>
          <a:p>
            <a:endParaRPr lang="en-US" sz="2000" dirty="0"/>
          </a:p>
          <a:p>
            <a:r>
              <a:rPr lang="en-US" sz="2000" dirty="0"/>
              <a:t>While most believe a funeral/tangihanga makes a positive difference to grief, most would also respect a person’s decision and find their own way to celebrate and grieve if there is no funeral/tangihanga. </a:t>
            </a:r>
          </a:p>
          <a:p>
            <a:endParaRPr lang="en-US" sz="2000" dirty="0"/>
          </a:p>
          <a:p>
            <a:r>
              <a:rPr lang="en-US" sz="2000" dirty="0"/>
              <a:t>For some it would be hard to accept as a funeral/tangihanga is the most obvious way to both celebrate life and begin to grieve. This is particularly true for women and </a:t>
            </a:r>
            <a:r>
              <a:rPr lang="en-NZ" sz="2000" dirty="0"/>
              <a:t>Māori </a:t>
            </a:r>
            <a:r>
              <a:rPr lang="en-US" sz="2000" dirty="0"/>
              <a:t>/Pacific Island.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3CEFE0-7471-49F1-A2B9-484981139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020946"/>
              </p:ext>
            </p:extLst>
          </p:nvPr>
        </p:nvGraphicFramePr>
        <p:xfrm>
          <a:off x="5715378" y="1240391"/>
          <a:ext cx="6294933" cy="402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04023F-A05B-45DA-7724-46B03D3AE993}"/>
              </a:ext>
            </a:extLst>
          </p:cNvPr>
          <p:cNvSpPr txBox="1"/>
          <p:nvPr/>
        </p:nvSpPr>
        <p:spPr>
          <a:xfrm>
            <a:off x="10447064" y="5263163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Sample: N=1719 18+</a:t>
            </a:r>
          </a:p>
        </p:txBody>
      </p:sp>
    </p:spTree>
    <p:extLst>
      <p:ext uri="{BB962C8B-B14F-4D97-AF65-F5344CB8AC3E}">
        <p14:creationId xmlns:p14="http://schemas.microsoft.com/office/powerpoint/2010/main" val="3439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144EA1E2B664293851447DEA8B432" ma:contentTypeVersion="18" ma:contentTypeDescription="Create a new document." ma:contentTypeScope="" ma:versionID="f68c7dba3e6a41e9a11f3625337915c9">
  <xsd:schema xmlns:xsd="http://www.w3.org/2001/XMLSchema" xmlns:xs="http://www.w3.org/2001/XMLSchema" xmlns:p="http://schemas.microsoft.com/office/2006/metadata/properties" xmlns:ns2="9ba46a89-b335-4252-a468-8b817189bfd9" xmlns:ns3="a1d1a24d-2a87-4755-a6b5-d4cde7a06dde" targetNamespace="http://schemas.microsoft.com/office/2006/metadata/properties" ma:root="true" ma:fieldsID="f98005d75dd132524953af4dc7f32953" ns2:_="" ns3:_="">
    <xsd:import namespace="9ba46a89-b335-4252-a468-8b817189bfd9"/>
    <xsd:import namespace="a1d1a24d-2a87-4755-a6b5-d4cde7a06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46a89-b335-4252-a468-8b817189b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0a0955-606e-4cb1-a2dd-6bdc5da3ec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1a24d-2a87-4755-a6b5-d4cde7a06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7c0ef2-f536-4f29-aa90-04e4846ada88}" ma:internalName="TaxCatchAll" ma:showField="CatchAllData" ma:web="a1d1a24d-2a87-4755-a6b5-d4cde7a06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1a24d-2a87-4755-a6b5-d4cde7a06dde" xsi:nil="true"/>
    <lcf76f155ced4ddcb4097134ff3c332f xmlns="9ba46a89-b335-4252-a468-8b817189bf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2E3E66-1B78-4EE8-B4DD-9498E79D9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46a89-b335-4252-a468-8b817189bfd9"/>
    <ds:schemaRef ds:uri="a1d1a24d-2a87-4755-a6b5-d4cde7a06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47C3C6-5982-4697-B3D4-582CB6C0F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B6992-3ECA-4427-91E1-35BB8A3E32CA}">
  <ds:schemaRefs>
    <ds:schemaRef ds:uri="http://schemas.microsoft.com/office/2006/metadata/properties"/>
    <ds:schemaRef ds:uri="http://schemas.microsoft.com/office/infopath/2007/PartnerControls"/>
    <ds:schemaRef ds:uri="a1d1a24d-2a87-4755-a6b5-d4cde7a06dde"/>
    <ds:schemaRef ds:uri="9ba46a89-b335-4252-a468-8b817189bfd9"/>
    <ds:schemaRef ds:uri="566d5129-0ea1-4336-8d1e-4a40a2c5ac16"/>
    <ds:schemaRef ds:uri="f9354823-2c24-4110-9b90-ff0d6ba797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1073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Aptos Light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Hartstonge</dc:creator>
  <cp:lastModifiedBy>Gillian Boyes</cp:lastModifiedBy>
  <cp:revision>4</cp:revision>
  <cp:lastPrinted>2024-11-19T22:48:46Z</cp:lastPrinted>
  <dcterms:created xsi:type="dcterms:W3CDTF">2024-11-13T03:56:28Z</dcterms:created>
  <dcterms:modified xsi:type="dcterms:W3CDTF">2025-01-31T03:11:04Z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0x010100C47144EA1E2B664293851447DEA8B432</vt:lpwstr>
  </property>
  <property fmtid="{D5CDD505-2E9C-101B-9397-08002B2CF9AE}" pid="3" name="MediaServiceImageTags">
    <vt:lpwstr/>
  </property>
</Properties>
</file>